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4660"/>
  </p:normalViewPr>
  <p:slideViewPr>
    <p:cSldViewPr snapToGrid="0">
      <p:cViewPr varScale="1">
        <p:scale>
          <a:sx n="109" d="100"/>
          <a:sy n="109" d="100"/>
        </p:scale>
        <p:origin x="138"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2/22/2022</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2/22/2022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2/22/2022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2/22/2022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2/22/2022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2/22/2022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2/22/2022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2/22/2022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2/22/2022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2/22/2022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2/22/2022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2/22/2022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2/22/2022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2/22/2022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2/22/2022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2/22/2022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2/22/2022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2/22/2022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2/22/2022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2/22/2022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2/22/2022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2/22/2022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2/22/2022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2/22/2022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2/22/2022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5051511" cy="615553"/>
          </a:xfrm>
          <a:prstGeom prst="rect">
            <a:avLst/>
          </a:prstGeom>
        </p:spPr>
        <p:txBody>
          <a:bodyPr wrap="none">
            <a:spAutoFit/>
          </a:bodyPr>
          <a:lstStyle/>
          <a:p>
            <a:r>
              <a:rPr lang="en-US" sz="1700" b="1" dirty="0">
                <a:solidFill>
                  <a:prstClr val="white"/>
                </a:solidFill>
              </a:rPr>
              <a:t>LMRFC Forecasts Issued Morning of February 22, 2022</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9680" y="138073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23480" y="3311142"/>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9681" y="2453292"/>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19682" y="410207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63506" y="1271979"/>
            <a:ext cx="11205784" cy="4524315"/>
          </a:xfrm>
          <a:prstGeom prst="rect">
            <a:avLst/>
          </a:prstGeom>
          <a:noFill/>
        </p:spPr>
        <p:txBody>
          <a:bodyPr wrap="square" rtlCol="0">
            <a:spAutoFit/>
          </a:bodyPr>
          <a:lstStyle/>
          <a:p>
            <a:r>
              <a:rPr lang="en-US" dirty="0">
                <a:solidFill>
                  <a:prstClr val="black"/>
                </a:solidFill>
              </a:rPr>
              <a:t>Heavy rainfall is forecast over the Lower Mississippi, Tennessee, and Ohio Valleys over the next 7 days.  Rainfall amounts of 3 to 6 inches is forecast for this area and the first significant rise of the season will occur over the lower Ohio and lower Mississippi Rivers in the coming weeks. </a:t>
            </a:r>
          </a:p>
          <a:p>
            <a:endParaRPr lang="en-US" dirty="0">
              <a:solidFill>
                <a:prstClr val="black"/>
              </a:solidFill>
            </a:endParaRPr>
          </a:p>
          <a:p>
            <a:r>
              <a:rPr lang="en-US" dirty="0">
                <a:solidFill>
                  <a:prstClr val="black"/>
                </a:solidFill>
              </a:rPr>
              <a:t>Minor to isolated moderate flooding will occur on smaller tributaries in Missouri, Arkansas, Tennessee, and Mississippi over the next few days.</a:t>
            </a:r>
          </a:p>
          <a:p>
            <a:endParaRPr lang="en-US" dirty="0">
              <a:solidFill>
                <a:prstClr val="black"/>
              </a:solidFill>
            </a:endParaRPr>
          </a:p>
          <a:p>
            <a:r>
              <a:rPr lang="en-US" dirty="0">
                <a:solidFill>
                  <a:prstClr val="black"/>
                </a:solidFill>
              </a:rPr>
              <a:t>Based on rainfall over the next 2 days, the lower Ohio River at Cairo, IL is forecast to crest at 45.0 ft on February 28</a:t>
            </a:r>
            <a:r>
              <a:rPr lang="en-US" baseline="30000" dirty="0">
                <a:solidFill>
                  <a:prstClr val="black"/>
                </a:solidFill>
              </a:rPr>
              <a:t>th</a:t>
            </a:r>
            <a:r>
              <a:rPr lang="en-US" dirty="0">
                <a:solidFill>
                  <a:prstClr val="black"/>
                </a:solidFill>
              </a:rPr>
              <a:t>.  Minor to moderate flooding is expected on the lower Ohio River over the next couple of weeks.  </a:t>
            </a:r>
          </a:p>
          <a:p>
            <a:endParaRPr lang="en-US" dirty="0">
              <a:solidFill>
                <a:prstClr val="black"/>
              </a:solidFill>
            </a:endParaRPr>
          </a:p>
          <a:p>
            <a:r>
              <a:rPr lang="en-US" dirty="0">
                <a:solidFill>
                  <a:prstClr val="black"/>
                </a:solidFill>
              </a:rPr>
              <a:t>As the crest moves downstream, minor flooding may be possible on the lower Mississippi River at New Madrid, MO, Caruthersville, MO and Osceola, AR.  Crests on the remainder of the lower Mississippi River should remain below flood stage.  Cresting conditions are not expected to reach the New Orleans, LA until mid March.</a:t>
            </a:r>
          </a:p>
          <a:p>
            <a:endParaRPr lang="en-US" dirty="0">
              <a:solidFill>
                <a:prstClr val="black"/>
              </a:solidFill>
            </a:endParaRPr>
          </a:p>
          <a:p>
            <a:r>
              <a:rPr lang="en-US" dirty="0">
                <a:solidFill>
                  <a:prstClr val="black"/>
                </a:solidFill>
              </a:rPr>
              <a:t>The 16 day future rainfall guidance shows crests 1 to 2 feet higher on the lower Ohio River and the stages remaining above flood stage until mid March. </a:t>
            </a:r>
          </a:p>
        </p:txBody>
      </p:sp>
      <p:sp>
        <p:nvSpPr>
          <p:cNvPr id="16" name="Oval 15">
            <a:extLst>
              <a:ext uri="{FF2B5EF4-FFF2-40B4-BE49-F238E27FC236}">
                <a16:creationId xmlns:a16="http://schemas.microsoft.com/office/drawing/2014/main" id="{C27E7CC1-8419-4480-BA47-A82E6F7F4D61}"/>
              </a:ext>
            </a:extLst>
          </p:cNvPr>
          <p:cNvSpPr/>
          <p:nvPr/>
        </p:nvSpPr>
        <p:spPr>
          <a:xfrm>
            <a:off x="223010" y="5241548"/>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February 22 2022 @  12:00 pm CDT</a:t>
            </a:r>
          </a:p>
        </p:txBody>
      </p:sp>
      <p:grpSp>
        <p:nvGrpSpPr>
          <p:cNvPr id="52" name="Group 51"/>
          <p:cNvGrpSpPr/>
          <p:nvPr/>
        </p:nvGrpSpPr>
        <p:grpSpPr>
          <a:xfrm>
            <a:off x="1513752" y="1117736"/>
            <a:ext cx="3490359"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26.8’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513752" y="2153455"/>
            <a:ext cx="3225202"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20.1’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609070" y="3209769"/>
              <a:ext cx="168108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28.1’ on March 4</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28" name="Group 127"/>
          <p:cNvGrpSpPr/>
          <p:nvPr/>
        </p:nvGrpSpPr>
        <p:grpSpPr>
          <a:xfrm>
            <a:off x="1304994" y="4201425"/>
            <a:ext cx="3064740" cy="949779"/>
            <a:chOff x="461644" y="2806880"/>
            <a:chExt cx="2856376"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36.5’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507444" y="3272774"/>
              <a:ext cx="181057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44.0’ on March 10</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21.9’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682061" y="3183181"/>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32.4’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7</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66" name="Group 165"/>
          <p:cNvGrpSpPr/>
          <p:nvPr/>
        </p:nvGrpSpPr>
        <p:grpSpPr>
          <a:xfrm>
            <a:off x="7426917" y="4227149"/>
            <a:ext cx="3344474" cy="949779"/>
            <a:chOff x="461644" y="2806880"/>
            <a:chExt cx="2865332"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28.2’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91828" y="3217556"/>
              <a:ext cx="17351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36.2’ on March 9</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188" name="Rectangle 187"/>
          <p:cNvSpPr/>
          <p:nvPr/>
        </p:nvSpPr>
        <p:spPr>
          <a:xfrm>
            <a:off x="5766141" y="448907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96784" y="1592626"/>
            <a:ext cx="1764428"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1" y="1151335"/>
            <a:ext cx="3360226" cy="949779"/>
            <a:chOff x="720724" y="1221920"/>
            <a:chExt cx="2997387"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34.2’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736775" y="1675051"/>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43.5’ on March 3</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rd</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94" name="Group 293"/>
          <p:cNvGrpSpPr/>
          <p:nvPr/>
        </p:nvGrpSpPr>
        <p:grpSpPr>
          <a:xfrm>
            <a:off x="7780944" y="2168274"/>
            <a:ext cx="3259283"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37.2’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2002654" y="1636938"/>
              <a:ext cx="194151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45.0’ on February 28</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27" name="Group 326"/>
          <p:cNvGrpSpPr/>
          <p:nvPr/>
        </p:nvGrpSpPr>
        <p:grpSpPr>
          <a:xfrm>
            <a:off x="7631131" y="3187337"/>
            <a:ext cx="3409095"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32.1’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79909" cy="949779"/>
            <a:chOff x="461644" y="2806880"/>
            <a:chExt cx="2772132"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7.3’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49756" y="322097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10.6’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18</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66" name="Group 365"/>
          <p:cNvGrpSpPr/>
          <p:nvPr/>
        </p:nvGrpSpPr>
        <p:grpSpPr>
          <a:xfrm>
            <a:off x="1285346" y="5279320"/>
            <a:ext cx="3079181" cy="949779"/>
            <a:chOff x="461644" y="2806880"/>
            <a:chExt cx="276915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22.6’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46776" y="324482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30.0’ on March 15</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9031277" y="3551791"/>
            <a:ext cx="194151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40.3’</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7</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927933" y="1531593"/>
            <a:ext cx="173299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33.5’ on March 2</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nd</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47" name="Picture 3">
            <a:extLst>
              <a:ext uri="{FF2B5EF4-FFF2-40B4-BE49-F238E27FC236}">
                <a16:creationId xmlns:a16="http://schemas.microsoft.com/office/drawing/2014/main" id="{7DED6393-F00D-4DC8-BFC6-9ACEF8F8250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75359" y="1607245"/>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3">
            <a:extLst>
              <a:ext uri="{FF2B5EF4-FFF2-40B4-BE49-F238E27FC236}">
                <a16:creationId xmlns:a16="http://schemas.microsoft.com/office/drawing/2014/main" id="{57425B38-9081-451C-8560-6D65DF87A21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46293" y="259418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3">
            <a:extLst>
              <a:ext uri="{FF2B5EF4-FFF2-40B4-BE49-F238E27FC236}">
                <a16:creationId xmlns:a16="http://schemas.microsoft.com/office/drawing/2014/main" id="{09146241-6557-4B28-AAC2-9C217075F76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0139" y="364212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3">
            <a:extLst>
              <a:ext uri="{FF2B5EF4-FFF2-40B4-BE49-F238E27FC236}">
                <a16:creationId xmlns:a16="http://schemas.microsoft.com/office/drawing/2014/main" id="{4AE77E84-312A-4EC9-8128-54CCF9F81A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456" y="471078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CA1830A5-29A0-4181-AAF4-194C59A31B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960" y="576696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5" name="Picture 3">
            <a:extLst>
              <a:ext uri="{FF2B5EF4-FFF2-40B4-BE49-F238E27FC236}">
                <a16:creationId xmlns:a16="http://schemas.microsoft.com/office/drawing/2014/main" id="{5B997316-AC48-4F30-BD33-C3424FE02F7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03793" y="164276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2" name="Picture 3">
            <a:extLst>
              <a:ext uri="{FF2B5EF4-FFF2-40B4-BE49-F238E27FC236}">
                <a16:creationId xmlns:a16="http://schemas.microsoft.com/office/drawing/2014/main" id="{A9EA3FBA-CB13-4362-A093-E63BAFA1940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91769" y="266420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3">
            <a:extLst>
              <a:ext uri="{FF2B5EF4-FFF2-40B4-BE49-F238E27FC236}">
                <a16:creationId xmlns:a16="http://schemas.microsoft.com/office/drawing/2014/main" id="{D79278C1-AEB3-4F24-8211-A78E51B62E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14492" y="367217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 name="Picture 3">
            <a:extLst>
              <a:ext uri="{FF2B5EF4-FFF2-40B4-BE49-F238E27FC236}">
                <a16:creationId xmlns:a16="http://schemas.microsoft.com/office/drawing/2014/main" id="{48AEF1B3-40E2-423F-AE77-C4F07CEA8C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51627" y="473463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5" name="Picture 3">
            <a:extLst>
              <a:ext uri="{FF2B5EF4-FFF2-40B4-BE49-F238E27FC236}">
                <a16:creationId xmlns:a16="http://schemas.microsoft.com/office/drawing/2014/main" id="{477FC814-F0CC-4E57-A403-A4977C3700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13534" y="571605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11564</TotalTime>
  <Words>481</Words>
  <Application>Microsoft Office PowerPoint</Application>
  <PresentationFormat>Widescreen</PresentationFormat>
  <Paragraphs>77</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550</cp:revision>
  <cp:lastPrinted>2019-06-25T17:36:27Z</cp:lastPrinted>
  <dcterms:created xsi:type="dcterms:W3CDTF">2019-02-26T19:21:25Z</dcterms:created>
  <dcterms:modified xsi:type="dcterms:W3CDTF">2022-02-22T18:34:25Z</dcterms:modified>
</cp:coreProperties>
</file>